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83" r:id="rId2"/>
    <p:sldId id="284" r:id="rId3"/>
    <p:sldId id="288" r:id="rId4"/>
    <p:sldId id="483" r:id="rId5"/>
    <p:sldId id="479" r:id="rId6"/>
    <p:sldId id="467" r:id="rId7"/>
    <p:sldId id="470" r:id="rId8"/>
    <p:sldId id="471" r:id="rId9"/>
    <p:sldId id="473" r:id="rId10"/>
    <p:sldId id="474" r:id="rId11"/>
    <p:sldId id="475" r:id="rId12"/>
    <p:sldId id="476" r:id="rId13"/>
    <p:sldId id="477" r:id="rId14"/>
    <p:sldId id="478" r:id="rId15"/>
    <p:sldId id="486" r:id="rId16"/>
    <p:sldId id="484" r:id="rId17"/>
    <p:sldId id="485" r:id="rId18"/>
    <p:sldId id="487" r:id="rId19"/>
    <p:sldId id="507" r:id="rId20"/>
    <p:sldId id="480" r:id="rId21"/>
    <p:sldId id="275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88" r:id="rId30"/>
    <p:sldId id="508" r:id="rId31"/>
    <p:sldId id="481" r:id="rId32"/>
    <p:sldId id="496" r:id="rId33"/>
    <p:sldId id="497" r:id="rId34"/>
    <p:sldId id="498" r:id="rId35"/>
    <p:sldId id="509" r:id="rId36"/>
    <p:sldId id="482" r:id="rId37"/>
    <p:sldId id="499" r:id="rId38"/>
    <p:sldId id="500" r:id="rId39"/>
    <p:sldId id="511" r:id="rId40"/>
    <p:sldId id="502" r:id="rId41"/>
    <p:sldId id="501" r:id="rId42"/>
    <p:sldId id="503" r:id="rId43"/>
    <p:sldId id="510" r:id="rId44"/>
    <p:sldId id="505" r:id="rId45"/>
    <p:sldId id="506" r:id="rId46"/>
    <p:sldId id="268" r:id="rId47"/>
    <p:sldId id="280" r:id="rId48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76CD779C-3F03-3B4F-B26F-DA4937D00573}">
          <p14:sldIdLst>
            <p14:sldId id="283"/>
            <p14:sldId id="284"/>
            <p14:sldId id="288"/>
            <p14:sldId id="483"/>
          </p14:sldIdLst>
        </p14:section>
        <p14:section name="Custom Renderers" id="{3A7A55EE-09D1-8945-B6CF-A21027C48962}">
          <p14:sldIdLst>
            <p14:sldId id="479"/>
            <p14:sldId id="467"/>
            <p14:sldId id="470"/>
            <p14:sldId id="471"/>
            <p14:sldId id="473"/>
            <p14:sldId id="474"/>
            <p14:sldId id="475"/>
            <p14:sldId id="476"/>
            <p14:sldId id="477"/>
            <p14:sldId id="478"/>
            <p14:sldId id="486"/>
            <p14:sldId id="484"/>
            <p14:sldId id="485"/>
            <p14:sldId id="487"/>
            <p14:sldId id="507"/>
          </p14:sldIdLst>
        </p14:section>
        <p14:section name="SkiaSharp" id="{981E418C-1259-E64B-A053-E338B3B97122}">
          <p14:sldIdLst>
            <p14:sldId id="480"/>
            <p14:sldId id="275"/>
            <p14:sldId id="489"/>
            <p14:sldId id="490"/>
            <p14:sldId id="491"/>
            <p14:sldId id="492"/>
            <p14:sldId id="493"/>
            <p14:sldId id="494"/>
            <p14:sldId id="495"/>
            <p14:sldId id="488"/>
            <p14:sldId id="508"/>
          </p14:sldIdLst>
        </p14:section>
        <p14:section name="Custom Controls" id="{FAF24F97-DFC2-8F4F-8D08-EA62024554E7}">
          <p14:sldIdLst>
            <p14:sldId id="481"/>
            <p14:sldId id="496"/>
            <p14:sldId id="497"/>
            <p14:sldId id="498"/>
            <p14:sldId id="509"/>
          </p14:sldIdLst>
        </p14:section>
        <p14:section name="Templated Controls" id="{EBE30200-CFEC-1243-8517-8232680A7052}">
          <p14:sldIdLst>
            <p14:sldId id="482"/>
            <p14:sldId id="499"/>
            <p14:sldId id="500"/>
            <p14:sldId id="511"/>
            <p14:sldId id="502"/>
            <p14:sldId id="501"/>
            <p14:sldId id="503"/>
            <p14:sldId id="510"/>
          </p14:sldIdLst>
        </p14:section>
        <p14:section name="A tener en cuenta" id="{5898EEA1-1ACE-E641-BA7B-4A5DE6E5701A}">
          <p14:sldIdLst>
            <p14:sldId id="505"/>
            <p14:sldId id="506"/>
          </p14:sldIdLst>
        </p14:section>
        <p14:section name="Preguntas &amp; Respuestas" id="{76CCE12F-9A6B-704A-98F8-7CDFCFF7BEA5}">
          <p14:sldIdLst>
            <p14:sldId id="26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140"/>
    <a:srgbClr val="320934"/>
    <a:srgbClr val="4A0851"/>
    <a:srgbClr val="8736D9"/>
    <a:srgbClr val="EAEAF1"/>
    <a:srgbClr val="17212D"/>
    <a:srgbClr val="17202D"/>
    <a:srgbClr val="FF3654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27"/>
    <p:restoredTop sz="86397"/>
  </p:normalViewPr>
  <p:slideViewPr>
    <p:cSldViewPr snapToGrid="0" snapToObjects="1">
      <p:cViewPr varScale="1">
        <p:scale>
          <a:sx n="104" d="100"/>
          <a:sy n="104" d="100"/>
        </p:scale>
        <p:origin x="592" y="2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28/9/20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28/9/20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12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0" Type="http://schemas.openxmlformats.org/officeDocument/2006/relationships/image" Target="../media/image17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B3CF5-ADDB-1747-879B-AC5F52D04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7740" y="720900"/>
            <a:ext cx="3652322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630C6-CBB4-E646-9A9D-D7F5EC0602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3613" y="10033000"/>
            <a:ext cx="14528800" cy="368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AC687-766E-794F-B13E-6A04BCF86B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09998-D1BD-3C46-A25A-33D1A3532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2CF76-506D-4F47-BD6E-103577277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47D03-A8C8-BC40-AA83-9AC128E21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48819-7375-2345-8814-1C026D4D8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27DA-2FE4-2B4A-AE8B-1377905CF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5C6C1-428A-CF49-A891-817F7E3F9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0DF1C-D65C-3244-92ED-EC730E97B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F295B-753B-8742-BB51-DF729DDE1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6CA7-8D87-F748-90EE-45039850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1D33-22BA-6A4F-9C46-9E612E787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4E075-5CBF-1049-9AD3-867D0B49B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8C8A0-C6DC-DA4A-8865-86236587C1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93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10610050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r:id="rId9" imgW="2729880" imgH="749160" progId="">
                  <p:embed/>
                </p:oleObj>
              </mc:Choice>
              <mc:Fallback>
                <p:oleObj r:id="rId9" imgW="2729880" imgH="749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6FE1280-CA08-4BF2-8C8F-B8D8A4157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A7BCDFE-1D82-2C41-917D-36E117B6C8C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40F66-2789-A741-B626-49AA3F52B95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291" y="1780578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46" y="3428678"/>
            <a:ext cx="10756396" cy="3557512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627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418" indent="0">
              <a:buNone/>
              <a:tabLst/>
              <a:defRPr sz="3921"/>
            </a:lvl3pPr>
            <a:lvl4pPr marL="902611" indent="0">
              <a:buNone/>
              <a:defRPr/>
            </a:lvl4pPr>
            <a:lvl5pPr marL="134457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7577" y="3428678"/>
            <a:ext cx="10756396" cy="3557512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627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418" indent="0">
              <a:buNone/>
              <a:tabLst/>
              <a:defRPr sz="3921"/>
            </a:lvl3pPr>
            <a:lvl4pPr marL="902611" indent="0">
              <a:buNone/>
              <a:defRPr/>
            </a:lvl4pPr>
            <a:lvl5pPr marL="134457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E88694CF-E361-2249-A040-A941F8127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FBDCDC48-C37A-DC4C-A338-750B3F8194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6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89316" y="1496385"/>
            <a:ext cx="21603784" cy="1330570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7466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389315" y="2312980"/>
            <a:ext cx="21570790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E163F0E6-222A-EE4C-9D61-89A091EEB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CA0EFB1E-5C21-E047-8F54-3C2CC9F55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F791A-CF16-784B-8C34-45D087B9E3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4641-EDF9-704B-A062-CCD52BA146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EDC8D-6377-AB4E-B889-C57AD7ED6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5730E-A27E-BA45-B1E1-AA3C52556B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B3362-ABD4-E640-93F5-EDA21E5A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E0DB3-5880-FC4F-AD65-2E0944370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84A7-B9E4-A949-8414-E8FFF1FD3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85512" y="3397644"/>
            <a:ext cx="8851900" cy="732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046B-473A-F24A-8E18-73EB1FC85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E7163-9738-2841-9661-C58F8A2569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713D-D9E6-9046-9BB8-00D48E0D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8354" y="3195574"/>
            <a:ext cx="7294797" cy="715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68DC9-C813-5041-A24E-2E62382A9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33111-0D08-5142-92F4-48FF79BA07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609C3-9FA1-F548-B3C7-833847D9E3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95623A-2836-244B-AA18-12C4B94236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E2ED-798C-534F-B578-10484DC3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00757-57BD-B144-9B66-D7F72BF0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797E-05EB-F345-8B81-06ED2FB6F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17AB1-9B5D-2849-884A-74EFE7F57B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28/9/20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  <p:sldLayoutId id="2147483694" r:id="rId17"/>
    <p:sldLayoutId id="2147483695" r:id="rId18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para </a:t>
            </a:r>
            <a:r>
              <a:rPr lang="es-ES" dirty="0" err="1"/>
              <a:t>Xamarin.Forms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582389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506498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292705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6000489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double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{ return (double)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438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389314" y="1590912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389316" y="2515021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389316" y="4298387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7"/>
            <a:ext cx="21603783" cy="337464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18896369" y="6248440"/>
            <a:ext cx="0" cy="324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6027041" y="9623082"/>
            <a:ext cx="772109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754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34927" y="1570620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34929" y="2494729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389318" y="3058018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4216572"/>
            <a:ext cx="21603783" cy="8137356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endParaRPr lang="en-US" sz="37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37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7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37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553529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477638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348726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4º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7"/>
            <a:ext cx="21603783" cy="1405256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314724" y="7139286"/>
            <a:ext cx="0" cy="243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4673298" y="9676820"/>
            <a:ext cx="601050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6254941" y="6359635"/>
            <a:ext cx="0" cy="243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13410327" y="8797877"/>
            <a:ext cx="670516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4266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6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765250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689359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502770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731341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="clr-namespace:dotnet2020.CustomControls;assembly=dotnet2020"</a:t>
            </a:r>
          </a:p>
          <a:p>
            <a:endParaRPr lang="en-US" sz="426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="rbv"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    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Stroke="Yellow"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4266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="20"</a:t>
            </a:r>
          </a:p>
          <a:p>
            <a:r>
              <a:rPr lang="en-US" sz="4266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Color="Red" /&gt;</a:t>
            </a:r>
          </a:p>
        </p:txBody>
      </p:sp>
    </p:spTree>
    <p:extLst>
      <p:ext uri="{BB962C8B-B14F-4D97-AF65-F5344CB8AC3E}">
        <p14:creationId xmlns:p14="http://schemas.microsoft.com/office/powerpoint/2010/main" val="39523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Cuando un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comienza su ejecución, el primer método que se lanza es </a:t>
            </a:r>
            <a:r>
              <a:rPr lang="es-ES" b="1" dirty="0" err="1"/>
              <a:t>OnElementChanged</a:t>
            </a:r>
            <a:r>
              <a:rPr lang="es-ES" dirty="0"/>
              <a:t>. En este método es donde puede acceder a las propiedades y realizar cualquier personalización.</a:t>
            </a:r>
          </a:p>
          <a:p>
            <a:endParaRPr lang="es-ES" dirty="0"/>
          </a:p>
          <a:p>
            <a:r>
              <a:rPr lang="es-ES" dirty="0"/>
              <a:t>Tenga en cuenta que este método consume un parámetro importante llamado </a:t>
            </a:r>
            <a:r>
              <a:rPr lang="es-ES" b="1" dirty="0" err="1"/>
              <a:t>ElementChangedEventArgs</a:t>
            </a:r>
            <a:r>
              <a:rPr lang="es-ES" dirty="0"/>
              <a:t> con dos propiedades.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NewElement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OldElement</a:t>
            </a:r>
            <a:endParaRPr lang="es-ES" dirty="0"/>
          </a:p>
          <a:p>
            <a:endParaRPr lang="es-ES" dirty="0"/>
          </a:p>
          <a:p>
            <a:r>
              <a:rPr lang="es-ES" b="1" dirty="0" err="1"/>
              <a:t>NewElement</a:t>
            </a:r>
            <a:r>
              <a:rPr lang="es-ES" dirty="0"/>
              <a:t> contiene una referencia al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</a:t>
            </a:r>
            <a:r>
              <a:rPr lang="es-ES" b="1" dirty="0" err="1"/>
              <a:t>OldElement</a:t>
            </a:r>
            <a:r>
              <a:rPr lang="es-ES" dirty="0"/>
              <a:t> contiene una referencia al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al que se adjuntó el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Es importante prestar atención a las dos propiedades al suscribirse y darse de baja de eventos para evitar fugas de memoria.</a:t>
            </a:r>
          </a:p>
        </p:txBody>
      </p:sp>
    </p:spTree>
    <p:extLst>
      <p:ext uri="{BB962C8B-B14F-4D97-AF65-F5344CB8AC3E}">
        <p14:creationId xmlns:p14="http://schemas.microsoft.com/office/powerpoint/2010/main" val="84426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4250724"/>
            <a:ext cx="18565384" cy="8575590"/>
          </a:xfrm>
          <a:solidFill>
            <a:srgbClr val="210140"/>
          </a:solidFill>
          <a:ln>
            <a:solidFill>
              <a:srgbClr val="21014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Subscribe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e.NewElement.SizeChanged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Unsubscribe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e.OldElement.SizeChanged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01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258327"/>
          </a:xfrm>
        </p:spPr>
        <p:txBody>
          <a:bodyPr>
            <a:normAutofit lnSpcReduction="10000"/>
          </a:bodyPr>
          <a:lstStyle/>
          <a:p>
            <a:r>
              <a:rPr lang="es-ES" sz="4000" dirty="0"/>
              <a:t>Al crear el </a:t>
            </a:r>
            <a:r>
              <a:rPr lang="es-ES" sz="4000" dirty="0" err="1"/>
              <a:t>Custom</a:t>
            </a:r>
            <a:r>
              <a:rPr lang="es-ES" sz="4000" dirty="0"/>
              <a:t> </a:t>
            </a:r>
            <a:r>
              <a:rPr lang="es-ES" sz="4000" dirty="0" err="1"/>
              <a:t>Renderer</a:t>
            </a:r>
            <a:r>
              <a:rPr lang="es-ES" sz="4000" dirty="0"/>
              <a:t> podemos sobrecargar el método </a:t>
            </a:r>
            <a:r>
              <a:rPr lang="es-ES" sz="4000" b="1" dirty="0" err="1"/>
              <a:t>Dispose</a:t>
            </a:r>
            <a:r>
              <a:rPr lang="es-ES" sz="4000" dirty="0"/>
              <a:t>. Este método se ejecutará al liberar el control usado (por ejemplo, al navegar atrás y liberar los recursos de la página). Si creas recursos en el </a:t>
            </a:r>
            <a:r>
              <a:rPr lang="es-ES" sz="4000" dirty="0" err="1"/>
              <a:t>Renderer</a:t>
            </a:r>
            <a:r>
              <a:rPr lang="es-ES" sz="4000" dirty="0"/>
              <a:t> como por ejemplo </a:t>
            </a:r>
            <a:r>
              <a:rPr lang="es-ES" sz="4000" dirty="0" err="1"/>
              <a:t>Drawables</a:t>
            </a:r>
            <a:r>
              <a:rPr lang="es-ES" sz="4000" dirty="0"/>
              <a:t>, recuerda liberar los recursos.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EE1C58B-E13A-D942-B130-58FA5CD068B7}"/>
              </a:ext>
            </a:extLst>
          </p:cNvPr>
          <p:cNvSpPr/>
          <p:nvPr/>
        </p:nvSpPr>
        <p:spPr>
          <a:xfrm>
            <a:off x="4140738" y="7270595"/>
            <a:ext cx="17977857" cy="5078313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(Control !=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Control.CheckedChanged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OnControlCheckedChanged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base.Dispose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001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En las primeras versiones de </a:t>
            </a:r>
            <a:r>
              <a:rPr lang="es-ES" sz="4000" dirty="0" err="1"/>
              <a:t>Xamarin.Forms</a:t>
            </a:r>
            <a:r>
              <a:rPr lang="es-ES" sz="4000" dirty="0"/>
              <a:t> todos los </a:t>
            </a:r>
            <a:r>
              <a:rPr lang="es-ES" sz="4000" dirty="0" err="1"/>
              <a:t>Custom</a:t>
            </a:r>
            <a:r>
              <a:rPr lang="es-ES" sz="4000" dirty="0"/>
              <a:t> </a:t>
            </a:r>
            <a:r>
              <a:rPr lang="es-ES" sz="4000" dirty="0" err="1"/>
              <a:t>Renderers</a:t>
            </a:r>
            <a:r>
              <a:rPr lang="es-ES" sz="4000" dirty="0"/>
              <a:t> hacían uso de </a:t>
            </a:r>
            <a:r>
              <a:rPr lang="es-ES" sz="4000" b="1" dirty="0" err="1"/>
              <a:t>ViewRenderer</a:t>
            </a:r>
            <a:r>
              <a:rPr lang="es-ES" sz="4000" dirty="0"/>
              <a:t>.</a:t>
            </a:r>
          </a:p>
          <a:p>
            <a:r>
              <a:rPr lang="es-ES" sz="4000" dirty="0" err="1"/>
              <a:t>ViewRenderer</a:t>
            </a:r>
            <a:r>
              <a:rPr lang="es-ES" sz="4000" dirty="0"/>
              <a:t> crea una instancia del control nativo envuelto en un contenedor que se encargará de realizar tareas auxiliares como posicionamiento.</a:t>
            </a:r>
          </a:p>
          <a:p>
            <a:r>
              <a:rPr lang="es-ES" sz="4000" dirty="0"/>
              <a:t>Con el tiempo llegaron los </a:t>
            </a:r>
            <a:r>
              <a:rPr lang="es-ES" sz="4000" dirty="0" err="1"/>
              <a:t>Fast</a:t>
            </a:r>
            <a:r>
              <a:rPr lang="es-ES" sz="4000" dirty="0"/>
              <a:t> </a:t>
            </a:r>
            <a:r>
              <a:rPr lang="es-ES" sz="4000" dirty="0" err="1"/>
              <a:t>Renderers</a:t>
            </a:r>
            <a:r>
              <a:rPr lang="es-ES" sz="4000" dirty="0"/>
              <a:t>. El objetivo de este tipo de </a:t>
            </a:r>
            <a:r>
              <a:rPr lang="es-ES" sz="4000" dirty="0" err="1"/>
              <a:t>renderers</a:t>
            </a:r>
            <a:r>
              <a:rPr lang="es-ES" sz="4000" dirty="0"/>
              <a:t> es el de evitar crear el contenedor auxiliar reduciendo el volumen de la jerarquía y aumentando el rendimiento. Para crear un </a:t>
            </a:r>
            <a:r>
              <a:rPr lang="es-ES" sz="4000" dirty="0" err="1"/>
              <a:t>Fast</a:t>
            </a:r>
            <a:r>
              <a:rPr lang="es-ES" sz="4000" dirty="0"/>
              <a:t> </a:t>
            </a:r>
            <a:r>
              <a:rPr lang="es-ES" sz="4000" dirty="0" err="1"/>
              <a:t>Renderer</a:t>
            </a:r>
            <a:r>
              <a:rPr lang="es-ES" sz="4000" dirty="0"/>
              <a:t> se debe implementar la interfaz </a:t>
            </a:r>
            <a:r>
              <a:rPr lang="es-ES" sz="4000" b="1" dirty="0" err="1"/>
              <a:t>IVisualElementRenderer</a:t>
            </a:r>
            <a:r>
              <a:rPr lang="es-E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8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Obtenemos un rendimiento muy alto (control nativo).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Podemos permitir extender (</a:t>
            </a:r>
            <a:r>
              <a:rPr lang="es-ES" sz="4000" dirty="0" err="1"/>
              <a:t>Effects</a:t>
            </a:r>
            <a:r>
              <a:rPr lang="es-ES" sz="4000" dirty="0"/>
              <a:t>, </a:t>
            </a:r>
            <a:r>
              <a:rPr lang="es-ES" sz="4000" dirty="0" err="1"/>
              <a:t>Platform</a:t>
            </a:r>
            <a:r>
              <a:rPr lang="es-ES" sz="4000" dirty="0"/>
              <a:t> </a:t>
            </a:r>
            <a:r>
              <a:rPr lang="es-ES" sz="4000" dirty="0" err="1"/>
              <a:t>Specific</a:t>
            </a:r>
            <a:r>
              <a:rPr lang="es-ES" sz="4000" dirty="0"/>
              <a:t>, etc.) aprovechando la capacidad y posibilidades del código nativo.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mayor cantidad de código.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conocimientos de desarrollo nativo en cada plataforma.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Extender requiere también conocimientos de desarrollo nativo.</a:t>
            </a:r>
          </a:p>
        </p:txBody>
      </p:sp>
    </p:spTree>
    <p:extLst>
      <p:ext uri="{BB962C8B-B14F-4D97-AF65-F5344CB8AC3E}">
        <p14:creationId xmlns:p14="http://schemas.microsoft.com/office/powerpoint/2010/main" val="247959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usando </a:t>
            </a:r>
            <a:r>
              <a:rPr lang="es-ES" dirty="0" err="1"/>
              <a:t>SkiaSharp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36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291" y="1362577"/>
            <a:ext cx="21029831" cy="1839954"/>
          </a:xfrm>
        </p:spPr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SkiaSharp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11451" y="3073021"/>
            <a:ext cx="8914625" cy="7838043"/>
          </a:xfrm>
        </p:spPr>
        <p:txBody>
          <a:bodyPr/>
          <a:lstStyle/>
          <a:p>
            <a:r>
              <a:rPr lang="en-US" sz="5400" dirty="0" err="1"/>
              <a:t>Skia</a:t>
            </a:r>
            <a:endParaRPr lang="en-US" sz="5400" dirty="0"/>
          </a:p>
          <a:p>
            <a:pPr lvl="1"/>
            <a:r>
              <a:rPr lang="en-US" sz="3200" dirty="0" err="1"/>
              <a:t>Librería</a:t>
            </a:r>
            <a:r>
              <a:rPr lang="en-US" sz="3200" dirty="0"/>
              <a:t> de </a:t>
            </a:r>
            <a:r>
              <a:rPr lang="en-US" sz="3200" dirty="0" err="1"/>
              <a:t>gráficos</a:t>
            </a:r>
            <a:r>
              <a:rPr lang="en-US" sz="3200" dirty="0"/>
              <a:t> 2D.</a:t>
            </a:r>
          </a:p>
          <a:p>
            <a:pPr lvl="1"/>
            <a:r>
              <a:rPr lang="en-US" sz="3200" dirty="0" err="1"/>
              <a:t>Usada</a:t>
            </a:r>
            <a:r>
              <a:rPr lang="en-US" sz="3200" dirty="0"/>
              <a:t> por Google en Chrome, Android o Flutter.</a:t>
            </a:r>
          </a:p>
          <a:p>
            <a:pPr lvl="1"/>
            <a:r>
              <a:rPr lang="en-US" sz="3200" dirty="0"/>
              <a:t>Cross platform: Android, iOS, Mac, Windows, etc. </a:t>
            </a:r>
          </a:p>
          <a:p>
            <a:r>
              <a:rPr lang="en-US" sz="5400" dirty="0" err="1"/>
              <a:t>Versátil</a:t>
            </a:r>
            <a:endParaRPr lang="en-US" sz="5400" dirty="0"/>
          </a:p>
          <a:p>
            <a:pPr lvl="1"/>
            <a:r>
              <a:rPr lang="en-US" sz="3200" dirty="0"/>
              <a:t>Composited rendering mode</a:t>
            </a:r>
          </a:p>
          <a:p>
            <a:pPr lvl="1"/>
            <a:r>
              <a:rPr lang="en-US" sz="3200" dirty="0" err="1"/>
              <a:t>Aceleración</a:t>
            </a:r>
            <a:r>
              <a:rPr lang="en-US" sz="3200" dirty="0"/>
              <a:t> por GPU </a:t>
            </a:r>
            <a:r>
              <a:rPr lang="en-US" sz="3200" dirty="0" err="1"/>
              <a:t>Efectos</a:t>
            </a:r>
            <a:r>
              <a:rPr lang="en-US" sz="3200" dirty="0"/>
              <a:t> y shaders </a:t>
            </a:r>
            <a:r>
              <a:rPr lang="en-US" sz="3200" dirty="0" err="1"/>
              <a:t>personalizados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5400" dirty="0"/>
              <a:t>En </a:t>
            </a:r>
            <a:r>
              <a:rPr lang="en-US" sz="5400" dirty="0" err="1"/>
              <a:t>desarrollo</a:t>
            </a:r>
            <a:endParaRPr lang="en-US" sz="5400" dirty="0"/>
          </a:p>
          <a:p>
            <a:pPr lvl="1"/>
            <a:r>
              <a:rPr lang="en-US" sz="3200" dirty="0"/>
              <a:t>Tanto </a:t>
            </a:r>
            <a:r>
              <a:rPr lang="en-US" sz="3200" dirty="0" err="1"/>
              <a:t>Skia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los bindings de </a:t>
            </a:r>
            <a:r>
              <a:rPr lang="en-US" sz="3200" dirty="0" err="1"/>
              <a:t>SkiaSharp</a:t>
            </a:r>
            <a:r>
              <a:rPr lang="en-US" sz="3200" dirty="0"/>
              <a:t> se </a:t>
            </a:r>
            <a:r>
              <a:rPr lang="en-US" sz="3200" dirty="0" err="1"/>
              <a:t>encuentran</a:t>
            </a:r>
            <a:r>
              <a:rPr lang="en-US" sz="3200" dirty="0"/>
              <a:t> en Desarrollo </a:t>
            </a:r>
            <a:r>
              <a:rPr lang="en-US" sz="3200" dirty="0" err="1"/>
              <a:t>activo</a:t>
            </a:r>
            <a:r>
              <a:rPr lang="en-US" sz="3200" dirty="0"/>
              <a:t>.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2063795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0104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65442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5" t="2610" r="10149" b="74994"/>
          <a:stretch/>
        </p:blipFill>
        <p:spPr>
          <a:xfrm>
            <a:off x="14573613" y="3082283"/>
            <a:ext cx="2118077" cy="2118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54890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57217" b="75060"/>
          <a:stretch/>
        </p:blipFill>
        <p:spPr>
          <a:xfrm>
            <a:off x="11337525" y="3078699"/>
            <a:ext cx="2116468" cy="2125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28213" y="5475733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Shapes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27453" r="57567" b="51831"/>
          <a:stretch/>
        </p:blipFill>
        <p:spPr>
          <a:xfrm>
            <a:off x="17782871" y="3082283"/>
            <a:ext cx="2118077" cy="21180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160934" y="5475733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Bézier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Curves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28036" r="13587" b="51650"/>
          <a:stretch/>
        </p:blipFill>
        <p:spPr>
          <a:xfrm>
            <a:off x="21014296" y="3082283"/>
            <a:ext cx="2118077" cy="21180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1040" y="544420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Translations &amp; Rotations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37950" y="5444209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Text rendering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63795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40104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165442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54890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28213" y="9949762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Discrete Path Effects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160934" y="9949761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Composed Path Effects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401040" y="991823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Sum Path Effects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37950" y="9918236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Shaders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3801" r="56433" b="26489"/>
          <a:stretch/>
        </p:blipFill>
        <p:spPr>
          <a:xfrm>
            <a:off x="11336720" y="7556310"/>
            <a:ext cx="2118077" cy="2118077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1" t="53713" r="11533" b="26375"/>
          <a:stretch/>
        </p:blipFill>
        <p:spPr>
          <a:xfrm>
            <a:off x="14547273" y="7556310"/>
            <a:ext cx="2118077" cy="2118077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77655" r="55309"/>
          <a:stretch/>
        </p:blipFill>
        <p:spPr>
          <a:xfrm>
            <a:off x="17782871" y="7556310"/>
            <a:ext cx="2118077" cy="2118077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76607" r="8819" b="465"/>
          <a:stretch/>
        </p:blipFill>
        <p:spPr>
          <a:xfrm>
            <a:off x="21019782" y="7556310"/>
            <a:ext cx="2118077" cy="21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940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Añadir la librería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Para usar </a:t>
            </a:r>
            <a:r>
              <a:rPr lang="es-ES" sz="4000" dirty="0" err="1"/>
              <a:t>SkiaSharp</a:t>
            </a:r>
            <a:r>
              <a:rPr lang="es-ES" sz="4000" dirty="0"/>
              <a:t> en </a:t>
            </a:r>
            <a:r>
              <a:rPr lang="es-ES" sz="4000" dirty="0" err="1"/>
              <a:t>Xamarin.Forms</a:t>
            </a:r>
            <a:r>
              <a:rPr lang="es-ES" sz="4000" dirty="0"/>
              <a:t> necesitamos añadir el paquete </a:t>
            </a:r>
            <a:r>
              <a:rPr lang="es-ES" sz="4000" dirty="0" err="1"/>
              <a:t>NuGet</a:t>
            </a:r>
            <a:r>
              <a:rPr lang="es-ES" sz="4000" dirty="0"/>
              <a:t> </a:t>
            </a:r>
            <a:r>
              <a:rPr lang="es-ES" sz="4000" b="1" dirty="0" err="1"/>
              <a:t>SkiaSharp.Views.Forms</a:t>
            </a:r>
            <a:r>
              <a:rPr lang="es-ES" sz="4000" dirty="0"/>
              <a:t>.</a:t>
            </a:r>
          </a:p>
          <a:p>
            <a:endParaRPr lang="es-ES" sz="4000" dirty="0"/>
          </a:p>
          <a:p>
            <a:r>
              <a:rPr lang="es-ES" sz="4000" dirty="0"/>
              <a:t>La librería proporciona dos vistas que puede usar como base para crear controles: </a:t>
            </a:r>
            <a:r>
              <a:rPr lang="es-ES" sz="4000" b="1" dirty="0" err="1"/>
              <a:t>SKCanvasView</a:t>
            </a:r>
            <a:r>
              <a:rPr lang="es-ES" sz="4000" dirty="0"/>
              <a:t> y </a:t>
            </a:r>
            <a:r>
              <a:rPr lang="es-ES" sz="4000" b="1" dirty="0" err="1"/>
              <a:t>SKGLView</a:t>
            </a:r>
            <a:r>
              <a:rPr lang="es-ES" sz="4000" dirty="0"/>
              <a:t>. </a:t>
            </a:r>
          </a:p>
          <a:p>
            <a:endParaRPr lang="es-ES" sz="4000" dirty="0"/>
          </a:p>
          <a:p>
            <a:r>
              <a:rPr lang="es-ES" sz="4000" dirty="0" err="1"/>
              <a:t>CanvasView</a:t>
            </a:r>
            <a:r>
              <a:rPr lang="es-ES" sz="4000" dirty="0"/>
              <a:t> usa la CPU mientras que </a:t>
            </a:r>
            <a:r>
              <a:rPr lang="es-ES" sz="4000" dirty="0" err="1"/>
              <a:t>GLView</a:t>
            </a:r>
            <a:r>
              <a:rPr lang="es-ES" sz="4000" dirty="0"/>
              <a:t> usa </a:t>
            </a:r>
            <a:r>
              <a:rPr lang="es-ES" sz="4000" dirty="0" err="1"/>
              <a:t>OpenGL</a:t>
            </a:r>
            <a:r>
              <a:rPr lang="es-ES" sz="4000" dirty="0"/>
              <a:t> y, por lo tanto, la GPU. Puedes pensar intuitivamente que usar la GPU para operaciones gráficas es siempre la mejor opción, pero, de hecho, </a:t>
            </a:r>
            <a:r>
              <a:rPr lang="es-ES" sz="4000" dirty="0" err="1"/>
              <a:t>OpenGL</a:t>
            </a:r>
            <a:r>
              <a:rPr lang="es-ES" sz="4000" dirty="0"/>
              <a:t> tiene una gran sobrecarga al crear el contexto GL. </a:t>
            </a:r>
            <a:r>
              <a:rPr lang="es-ES" sz="4000" dirty="0" err="1"/>
              <a:t>CanvasView</a:t>
            </a:r>
            <a:r>
              <a:rPr lang="es-ES" sz="4000" dirty="0"/>
              <a:t> simplemente asigna la memoria que necesita y siempre que haya suficiente potencia de CPU disponible, puede </a:t>
            </a:r>
            <a:r>
              <a:rPr lang="es-ES" sz="4000" dirty="0" err="1"/>
              <a:t>renderizar</a:t>
            </a:r>
            <a:r>
              <a:rPr lang="es-ES" sz="4000" dirty="0"/>
              <a:t> sin problemas</a:t>
            </a:r>
          </a:p>
        </p:txBody>
      </p:sp>
    </p:spTree>
    <p:extLst>
      <p:ext uri="{BB962C8B-B14F-4D97-AF65-F5344CB8AC3E}">
        <p14:creationId xmlns:p14="http://schemas.microsoft.com/office/powerpoint/2010/main" val="139104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1845732"/>
          </a:xfrm>
        </p:spPr>
        <p:txBody>
          <a:bodyPr>
            <a:normAutofit/>
          </a:bodyPr>
          <a:lstStyle/>
          <a:p>
            <a:r>
              <a:rPr lang="es-ES" sz="4000" dirty="0"/>
              <a:t>Para comenzar a dibujar, basta con usar al método </a:t>
            </a:r>
            <a:r>
              <a:rPr lang="es-ES" sz="4000" b="1" dirty="0" err="1"/>
              <a:t>OnPaintSurface</a:t>
            </a:r>
            <a:r>
              <a:rPr lang="es-ES" sz="4000" dirty="0"/>
              <a:t>. Podemos hacerlo al subscribirnos al evento </a:t>
            </a:r>
            <a:r>
              <a:rPr lang="es-ES" sz="4000" dirty="0" err="1"/>
              <a:t>PaintSurface</a:t>
            </a:r>
            <a:r>
              <a:rPr lang="es-ES" sz="4000" dirty="0"/>
              <a:t> o sobrecargando directamente el método </a:t>
            </a:r>
            <a:r>
              <a:rPr lang="es-ES" sz="4000" dirty="0" err="1"/>
              <a:t>OnPaintSurface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04AB00-2F41-FD4E-9AC9-618AEC3B634B}"/>
              </a:ext>
            </a:extLst>
          </p:cNvPr>
          <p:cNvSpPr/>
          <p:nvPr/>
        </p:nvSpPr>
        <p:spPr>
          <a:xfrm>
            <a:off x="4140738" y="6858000"/>
            <a:ext cx="18200278" cy="3970318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SkiaControl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SKCanvasView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921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Dibujando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/>
          </a:bodyPr>
          <a:lstStyle/>
          <a:p>
            <a:r>
              <a:rPr lang="es-ES" sz="4000" dirty="0"/>
              <a:t>Para dibujar algo, podemos añadir directamente un punto, línea, rectángulo, círculo, rectángulo redondeado, texto o imagen al </a:t>
            </a:r>
            <a:r>
              <a:rPr lang="es-ES" sz="4000" dirty="0" err="1"/>
              <a:t>canvas</a:t>
            </a:r>
            <a:r>
              <a:rPr lang="es-ES" sz="4000" dirty="0"/>
              <a:t>. La posición de cada forma está definida por </a:t>
            </a:r>
            <a:r>
              <a:rPr lang="es-ES" sz="4000" b="1" dirty="0" err="1"/>
              <a:t>SKPoints</a:t>
            </a:r>
            <a:r>
              <a:rPr lang="es-ES" sz="4000" dirty="0"/>
              <a:t> o </a:t>
            </a:r>
            <a:r>
              <a:rPr lang="es-ES" sz="4000" b="1" dirty="0" err="1"/>
              <a:t>SKRects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4524315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canvas.DrawCircle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bounds.Width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/4,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bounds.MidY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orangePaint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882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Paint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/>
          </a:bodyPr>
          <a:lstStyle/>
          <a:p>
            <a:r>
              <a:rPr lang="es-ES" sz="4000" dirty="0"/>
              <a:t>Todas las operaciones de dibujado en el </a:t>
            </a:r>
            <a:r>
              <a:rPr lang="es-ES" sz="4000" dirty="0" err="1"/>
              <a:t>Canvas</a:t>
            </a:r>
            <a:r>
              <a:rPr lang="es-ES" sz="4000" dirty="0"/>
              <a:t> requieren un </a:t>
            </a:r>
            <a:r>
              <a:rPr lang="es-ES" sz="4000" b="1" dirty="0"/>
              <a:t>Paint</a:t>
            </a:r>
            <a:r>
              <a:rPr lang="es-ES" sz="4000" dirty="0"/>
              <a:t> para definir la forma que se dibuja.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3970318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colorPaint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Color.Red.ToSKColor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StrokeWidth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Style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SKPaintStyle.Stroke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IsAntialias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6147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Manipular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9"/>
            <a:ext cx="18565384" cy="3890172"/>
          </a:xfrm>
        </p:spPr>
        <p:txBody>
          <a:bodyPr>
            <a:normAutofit/>
          </a:bodyPr>
          <a:lstStyle/>
          <a:p>
            <a:r>
              <a:rPr lang="es-ES" sz="4000" dirty="0"/>
              <a:t>En lugar de transformar cada </a:t>
            </a:r>
            <a:r>
              <a:rPr lang="es-ES" sz="4000" dirty="0" err="1"/>
              <a:t>shape</a:t>
            </a:r>
            <a:r>
              <a:rPr lang="es-ES" sz="4000" dirty="0"/>
              <a:t>, puede ser más sencillo (y menos costoso) transformar el </a:t>
            </a:r>
            <a:r>
              <a:rPr lang="es-ES" sz="4000" dirty="0" err="1"/>
              <a:t>Canvas</a:t>
            </a:r>
            <a:r>
              <a:rPr lang="es-ES" sz="4000" dirty="0"/>
              <a:t> en sí. Un ejemplo claro es usar el método </a:t>
            </a:r>
            <a:r>
              <a:rPr lang="es-ES" sz="4000" b="1" dirty="0" err="1"/>
              <a:t>ClipPath</a:t>
            </a:r>
            <a:r>
              <a:rPr lang="es-ES" sz="4000" dirty="0"/>
              <a:t> que enmascara el área dibujable. Otros métodos muy útiles son </a:t>
            </a:r>
            <a:r>
              <a:rPr lang="es-ES" sz="4000" b="1" dirty="0" err="1"/>
              <a:t>Transform</a:t>
            </a:r>
            <a:r>
              <a:rPr lang="es-ES" sz="4000" dirty="0"/>
              <a:t> (mover en x, y), </a:t>
            </a:r>
            <a:r>
              <a:rPr lang="es-ES" sz="4000" b="1" dirty="0" err="1"/>
              <a:t>Scale</a:t>
            </a:r>
            <a:r>
              <a:rPr lang="es-ES" sz="4000" dirty="0"/>
              <a:t> o </a:t>
            </a:r>
            <a:r>
              <a:rPr lang="es-ES" sz="4000" b="1" dirty="0" err="1"/>
              <a:t>Rotate</a:t>
            </a:r>
            <a:r>
              <a:rPr lang="es-ES" sz="4000" dirty="0"/>
              <a:t>. </a:t>
            </a:r>
          </a:p>
          <a:p>
            <a:r>
              <a:rPr lang="es-ES" sz="4000" dirty="0"/>
              <a:t>Al aplicar una transformación, se aplicará a todos los dibujos posteriores. Para restaurar la transformación de lienzo original, se puede usar </a:t>
            </a:r>
            <a:r>
              <a:rPr lang="es-ES" sz="4000" b="1" dirty="0" err="1"/>
              <a:t>Save</a:t>
            </a:r>
            <a:r>
              <a:rPr lang="es-ES" sz="4000" dirty="0"/>
              <a:t> y </a:t>
            </a:r>
            <a:r>
              <a:rPr lang="es-ES" sz="4000" b="1" dirty="0" err="1"/>
              <a:t>Restore</a:t>
            </a:r>
            <a:r>
              <a:rPr lang="es-ES" sz="4000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303B1A-58F9-F146-A374-E3E5F964EF25}"/>
              </a:ext>
            </a:extLst>
          </p:cNvPr>
          <p:cNvSpPr txBox="1"/>
          <p:nvPr/>
        </p:nvSpPr>
        <p:spPr>
          <a:xfrm>
            <a:off x="12444761" y="307773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E5B0A-C609-5847-81C3-D5A32F765356}"/>
              </a:ext>
            </a:extLst>
          </p:cNvPr>
          <p:cNvSpPr txBox="1"/>
          <p:nvPr/>
        </p:nvSpPr>
        <p:spPr>
          <a:xfrm>
            <a:off x="4140737" y="9213332"/>
            <a:ext cx="18274419" cy="64633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canvas.RotateDegrees</a:t>
            </a:r>
            <a:r>
              <a:rPr lang="es-ES" dirty="0">
                <a:solidFill>
                  <a:schemeClr val="bg1"/>
                </a:solidFill>
              </a:rPr>
              <a:t>(-90, </a:t>
            </a:r>
            <a:r>
              <a:rPr lang="es-ES" dirty="0" err="1">
                <a:solidFill>
                  <a:schemeClr val="bg1"/>
                </a:solidFill>
              </a:rPr>
              <a:t>centeredRect.MidX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centeredRect.MidY</a:t>
            </a:r>
            <a:r>
              <a:rPr lang="es-ES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3313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2146815"/>
          </a:xfrm>
        </p:spPr>
        <p:txBody>
          <a:bodyPr>
            <a:normAutofit fontScale="85000" lnSpcReduction="10000"/>
          </a:bodyPr>
          <a:lstStyle/>
          <a:p>
            <a:r>
              <a:rPr lang="es-ES" sz="4000" dirty="0"/>
              <a:t>Los controles normalmente reciben alguna entrada del usuario. Para que nuestro control sea interactivo, podemos usar los gestos de </a:t>
            </a:r>
            <a:r>
              <a:rPr lang="es-ES" sz="4000" dirty="0" err="1"/>
              <a:t>Xamarin.Forms</a:t>
            </a:r>
            <a:r>
              <a:rPr lang="es-ES" sz="4000" dirty="0"/>
              <a:t>, gestos nativos o el evento </a:t>
            </a:r>
            <a:r>
              <a:rPr lang="es-ES" sz="4000" b="1" dirty="0" err="1"/>
              <a:t>Touch</a:t>
            </a:r>
            <a:r>
              <a:rPr lang="es-ES" sz="4000" dirty="0"/>
              <a:t> de </a:t>
            </a:r>
            <a:r>
              <a:rPr lang="es-ES" sz="4000" dirty="0" err="1"/>
              <a:t>SkiaSharp</a:t>
            </a:r>
            <a:r>
              <a:rPr lang="es-ES" sz="4000" dirty="0"/>
              <a:t>. </a:t>
            </a:r>
          </a:p>
          <a:p>
            <a:r>
              <a:rPr lang="es-ES" sz="4000" dirty="0"/>
              <a:t>Tan solo debemos establecer la propiedad </a:t>
            </a:r>
            <a:r>
              <a:rPr lang="es-ES" sz="4000" b="1" dirty="0" err="1"/>
              <a:t>EnableTouchEvent</a:t>
            </a:r>
            <a:r>
              <a:rPr lang="es-ES" sz="4000" dirty="0"/>
              <a:t> en true y usar al método </a:t>
            </a:r>
            <a:r>
              <a:rPr lang="es-ES" sz="4000" b="1" dirty="0" err="1"/>
              <a:t>OnTouch</a:t>
            </a:r>
            <a:r>
              <a:rPr lang="es-ES" sz="40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4140738" y="7147932"/>
            <a:ext cx="17336511" cy="6186309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OnTouch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SKTouchEventArgs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SKTouchAction.Entered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SKTouchAction.Pressed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SKTouchAction.Moved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touchPoint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e.Location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InvalidateSurface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e.Handled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8226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con </a:t>
            </a:r>
            <a:r>
              <a:rPr lang="es-ES" dirty="0" err="1"/>
              <a:t>SkiaSharp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Haremos uso principalmente de un </a:t>
            </a:r>
            <a:r>
              <a:rPr lang="es-ES" sz="5400" dirty="0" err="1"/>
              <a:t>Canvas</a:t>
            </a:r>
            <a:r>
              <a:rPr lang="es-ES" sz="5400" dirty="0"/>
              <a:t> donde dibujaremos la mayor parte del control. </a:t>
            </a:r>
            <a:r>
              <a:rPr lang="es-ES" sz="5400" dirty="0" err="1"/>
              <a:t>SkiaSharp</a:t>
            </a:r>
            <a:r>
              <a:rPr lang="es-ES" sz="5400" dirty="0"/>
              <a:t> como hemos visto, también nos permite la gestión de la interacción del usuario, etc.</a:t>
            </a:r>
          </a:p>
          <a:p>
            <a:endParaRPr lang="es-ES" sz="5400" dirty="0"/>
          </a:p>
          <a:p>
            <a:r>
              <a:rPr lang="es-ES" sz="5400" dirty="0"/>
              <a:t>Para permitir la personalización nos basamos en el uso de </a:t>
            </a:r>
            <a:r>
              <a:rPr lang="es-ES" sz="5400" b="1" dirty="0" err="1"/>
              <a:t>BindableProperties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52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Evita usar múltiples </a:t>
            </a:r>
            <a:r>
              <a:rPr lang="es-ES" sz="5400" dirty="0" err="1"/>
              <a:t>Canvas</a:t>
            </a:r>
            <a:r>
              <a:rPr lang="es-ES" sz="5400" dirty="0"/>
              <a:t> y realiza el dibujado en la medida de lo posible en un único </a:t>
            </a:r>
            <a:r>
              <a:rPr lang="es-ES" sz="5400" dirty="0" err="1"/>
              <a:t>Canvas</a:t>
            </a:r>
            <a:r>
              <a:rPr lang="es-ES" sz="54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Reutiliza objetos </a:t>
            </a:r>
            <a:r>
              <a:rPr lang="es-ES" sz="5400" dirty="0" err="1"/>
              <a:t>SKPaint</a:t>
            </a:r>
            <a:r>
              <a:rPr lang="es-ES" sz="5400" dirty="0"/>
              <a:t>, </a:t>
            </a:r>
            <a:r>
              <a:rPr lang="es-ES" sz="5400" dirty="0" err="1"/>
              <a:t>SKTypeFace</a:t>
            </a:r>
            <a:r>
              <a:rPr lang="es-ES" sz="5400" dirty="0"/>
              <a:t>, etc. siempre que sea posible.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Hay diferentes formas de conseguir el mismo resultado. Puedes realizar toda la </a:t>
            </a:r>
            <a:r>
              <a:rPr lang="es-ES" sz="5400" dirty="0" err="1"/>
              <a:t>opetación</a:t>
            </a:r>
            <a:r>
              <a:rPr lang="es-ES" sz="5400" dirty="0"/>
              <a:t> de dibujado y devolver un </a:t>
            </a:r>
            <a:r>
              <a:rPr lang="es-ES" sz="5400" dirty="0" err="1"/>
              <a:t>SKBitmap</a:t>
            </a:r>
            <a:r>
              <a:rPr lang="es-ES" sz="5400" dirty="0"/>
              <a:t> directamente.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A la hora de crear controles, puedes usar un </a:t>
            </a:r>
            <a:r>
              <a:rPr lang="es-ES" sz="5400" dirty="0" err="1"/>
              <a:t>SKCanvasView</a:t>
            </a:r>
            <a:r>
              <a:rPr lang="es-ES" sz="5400" dirty="0"/>
              <a:t> como elemento base en lugar de un </a:t>
            </a:r>
            <a:r>
              <a:rPr lang="es-ES" sz="5400" dirty="0" err="1"/>
              <a:t>ContentView</a:t>
            </a:r>
            <a:r>
              <a:rPr lang="es-ES" sz="5400" dirty="0"/>
              <a:t> si no necesitas componer (añadir otros elementos) además del </a:t>
            </a:r>
            <a:r>
              <a:rPr lang="es-ES" sz="5400" dirty="0" err="1"/>
              <a:t>Canvas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98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jsuarezruiz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jsuarez@microsoft.com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Mi nombre es Javier, trabajo en Microsoft en el equipo de desarrollo de </a:t>
            </a:r>
            <a:r>
              <a:rPr lang="es-ES" dirty="0" err="1"/>
              <a:t>Xamarin.Forms</a:t>
            </a:r>
            <a:r>
              <a:rPr lang="es-ES" dirty="0"/>
              <a:t> y .NET MAUI. Apasionado de la comunidad, participo activamente en charlas y otros formatos además de coordinar algunos grupos de usuarios.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Javier Suarez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Engineer</a:t>
            </a:r>
            <a:r>
              <a:rPr lang="es-ES" dirty="0"/>
              <a:t> at Microsoft</a:t>
            </a:r>
          </a:p>
        </p:txBody>
      </p:sp>
      <p:pic>
        <p:nvPicPr>
          <p:cNvPr id="11" name="Marcador de posición de imagen 10" descr="Imagen que contiene persona, hombre, exterior, edificio&#10;&#10;Descripción generada automáticamente">
            <a:extLst>
              <a:ext uri="{FF2B5EF4-FFF2-40B4-BE49-F238E27FC236}">
                <a16:creationId xmlns:a16="http://schemas.microsoft.com/office/drawing/2014/main" id="{4AF89ED9-97BD-C44C-8C00-03292AE430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Dibujando directamente en un </a:t>
            </a:r>
            <a:r>
              <a:rPr lang="es-ES" sz="4000" dirty="0" err="1"/>
              <a:t>Canvas</a:t>
            </a:r>
            <a:r>
              <a:rPr lang="es-ES" sz="4000" dirty="0"/>
              <a:t> e incluso con posibilidad de usar GPU, rendimiento muy alto.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i="1" dirty="0"/>
              <a:t>“No estamos usando </a:t>
            </a:r>
            <a:r>
              <a:rPr lang="es-ES" sz="4000" i="1" dirty="0" err="1"/>
              <a:t>APIs</a:t>
            </a:r>
            <a:r>
              <a:rPr lang="es-ES" sz="4000" i="1" dirty="0"/>
              <a:t> nativas, ni elementos nativos; estamos dibujando en un lienzo”.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Es necesario añadir dependencias con </a:t>
            </a:r>
            <a:r>
              <a:rPr lang="es-ES" sz="4000" dirty="0" err="1"/>
              <a:t>SkiaSharp</a:t>
            </a:r>
            <a:r>
              <a:rPr lang="es-ES" sz="4000" dirty="0"/>
              <a:t> con el aumento de tamaño (aprox. &gt;5MB).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Requiere conocer las </a:t>
            </a:r>
            <a:r>
              <a:rPr lang="es-ES" sz="4000" dirty="0" err="1"/>
              <a:t>APIs</a:t>
            </a:r>
            <a:r>
              <a:rPr lang="es-ES" sz="4000" dirty="0"/>
              <a:t> de </a:t>
            </a:r>
            <a:r>
              <a:rPr lang="es-ES" sz="4000" dirty="0" err="1"/>
              <a:t>SkiaSharp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14602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90887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personalizados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b="1" dirty="0" err="1"/>
              <a:t>ContentView</a:t>
            </a:r>
            <a:r>
              <a:rPr lang="es-ES" sz="5400" dirty="0"/>
              <a:t> es un tipo de </a:t>
            </a:r>
            <a:r>
              <a:rPr lang="es-ES" sz="5400" dirty="0" err="1"/>
              <a:t>Layout</a:t>
            </a:r>
            <a:r>
              <a:rPr lang="es-ES" sz="5400" dirty="0"/>
              <a:t> que contiene un único elemento secundario y se utiliza normalmente para crear controles personalizados y reutilizables.</a:t>
            </a:r>
          </a:p>
          <a:p>
            <a:endParaRPr lang="es-ES" sz="5400" dirty="0"/>
          </a:p>
          <a:p>
            <a:r>
              <a:rPr lang="es-ES" sz="5400" dirty="0"/>
              <a:t>El proceso para crear un control personalizado es: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Crear una nueva clase que herede de </a:t>
            </a:r>
            <a:r>
              <a:rPr lang="es-ES" sz="5400" dirty="0" err="1"/>
              <a:t>ContentView</a:t>
            </a:r>
            <a:r>
              <a:rPr lang="es-ES" sz="5400" dirty="0"/>
              <a:t>.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Definir propiedades (</a:t>
            </a:r>
            <a:r>
              <a:rPr lang="es-ES" sz="5400" dirty="0" err="1"/>
              <a:t>BindableProperty</a:t>
            </a:r>
            <a:r>
              <a:rPr lang="es-ES" sz="5400" dirty="0"/>
              <a:t>) o eventos.</a:t>
            </a:r>
          </a:p>
          <a:p>
            <a:pPr marL="914400" indent="-914400">
              <a:buFont typeface="+mj-lt"/>
              <a:buAutoNum type="arabicPeriod"/>
            </a:pPr>
            <a:r>
              <a:rPr lang="es-ES" sz="5400" dirty="0"/>
              <a:t>Crear la interfaz de usuario.</a:t>
            </a:r>
          </a:p>
        </p:txBody>
      </p:sp>
    </p:spTree>
    <p:extLst>
      <p:ext uri="{BB962C8B-B14F-4D97-AF65-F5344CB8AC3E}">
        <p14:creationId xmlns:p14="http://schemas.microsoft.com/office/powerpoint/2010/main" val="250824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2437631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873" y="1096928"/>
            <a:ext cx="13596196" cy="335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8000">
                <a:solidFill>
                  <a:schemeClr val="tx1"/>
                </a:solidFill>
                <a:latin typeface="+mj-lt"/>
              </a:rPr>
              <a:t>¡Más posibilidades!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B028E-A013-4242-9AB0-CFB66210A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6"/>
          <a:stretch/>
        </p:blipFill>
        <p:spPr>
          <a:xfrm>
            <a:off x="1" y="10"/>
            <a:ext cx="8392446" cy="13715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875" y="4819660"/>
            <a:ext cx="13596192" cy="74104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Esta forma de crear controles existe desde el inicio en Xamarin.Forms. Sin embargo, desde las últimas versiones las posibilidades se han incrementado. La llegada de APIs como: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Brushes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Shapes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AppTheme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Etc</a:t>
            </a:r>
          </a:p>
          <a:p>
            <a:pPr marL="685800" indent="-228600" defTabSz="914400">
              <a:buFont typeface="Arial" panose="020B0604020202020204" pitchFamily="34" charset="0"/>
              <a:buChar char="•"/>
            </a:pPr>
            <a:endParaRPr lang="en-US" sz="4000">
              <a:solidFill>
                <a:schemeClr val="tx1"/>
              </a:solidFill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4000">
                <a:solidFill>
                  <a:schemeClr val="tx1"/>
                </a:solidFill>
              </a:rPr>
              <a:t>Permiten resultados anteriormente no posibles sin un Custom Renderer o SkiaSharp.</a:t>
            </a:r>
          </a:p>
        </p:txBody>
      </p:sp>
    </p:spTree>
    <p:extLst>
      <p:ext uri="{BB962C8B-B14F-4D97-AF65-F5344CB8AC3E}">
        <p14:creationId xmlns:p14="http://schemas.microsoft.com/office/powerpoint/2010/main" val="302402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Ten un control exhaustivo de la jerarquía a crear con el control. A mayor jerarquía, mayor será el impacto negativo en el rendimiento.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Crear controles que implementen </a:t>
            </a:r>
            <a:r>
              <a:rPr lang="es-ES" sz="5400" b="1" dirty="0" err="1"/>
              <a:t>IDisposable</a:t>
            </a:r>
            <a:r>
              <a:rPr lang="es-ES" sz="5400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62718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Sencillo de crear. No requiere conocimientos específicos de plataforma, todo se crea usando la abstracción de </a:t>
            </a:r>
            <a:r>
              <a:rPr lang="es-ES" sz="4000" dirty="0" err="1"/>
              <a:t>Xamarin.Forms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para definir un control, lo creamos vía composición usando 5 vistas de </a:t>
            </a:r>
            <a:r>
              <a:rPr lang="es-ES" sz="4000" dirty="0" err="1"/>
              <a:t>Xamarin.Forms</a:t>
            </a:r>
            <a:r>
              <a:rPr lang="es-ES" sz="4000" dirty="0"/>
              <a:t>, se requiere instanciar esas 5 vistas con un impacto en el rendimiento.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0687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</a:t>
            </a:r>
            <a:r>
              <a:rPr lang="es-ES" dirty="0" err="1"/>
              <a:t>Templated</a:t>
            </a:r>
            <a:r>
              <a:rPr lang="es-ES" dirty="0"/>
              <a:t> </a:t>
            </a:r>
            <a:r>
              <a:rPr lang="es-ES" dirty="0" err="1"/>
              <a:t>Controls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701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¿Permitir personalizar todo?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Con una buena especificación para un control, creando propiedades, eventos, etc. podemos cubrir la mayoría de las necesidades, pero sería imposible cubrir todos los casos.</a:t>
            </a:r>
          </a:p>
          <a:p>
            <a:r>
              <a:rPr lang="es-ES" sz="5400" dirty="0"/>
              <a:t>Pongamos un ejemplo. En nuestro </a:t>
            </a:r>
            <a:r>
              <a:rPr lang="es-ES" sz="5400" dirty="0" err="1"/>
              <a:t>CheckBox</a:t>
            </a:r>
            <a:r>
              <a:rPr lang="es-ES" sz="5400" dirty="0"/>
              <a:t>, podemos añadir una propiedad para personalizar el color del borde pero, ¿y si alguien quiere el borde punteado?. De acuerdo, podemos añadir otra propiedad, pero, ¿y si alguien necesita…?.</a:t>
            </a:r>
          </a:p>
        </p:txBody>
      </p:sp>
    </p:spTree>
    <p:extLst>
      <p:ext uri="{BB962C8B-B14F-4D97-AF65-F5344CB8AC3E}">
        <p14:creationId xmlns:p14="http://schemas.microsoft.com/office/powerpoint/2010/main" val="2241194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ControlTemplate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1845732"/>
          </a:xfrm>
        </p:spPr>
        <p:txBody>
          <a:bodyPr>
            <a:normAutofit/>
          </a:bodyPr>
          <a:lstStyle/>
          <a:p>
            <a:r>
              <a:rPr lang="es-ES" sz="5400" dirty="0"/>
              <a:t>La plantilla de control o </a:t>
            </a:r>
            <a:r>
              <a:rPr lang="es-ES" sz="5400" b="1" dirty="0" err="1"/>
              <a:t>ControlTemplate</a:t>
            </a:r>
            <a:r>
              <a:rPr lang="es-ES" sz="5400" dirty="0"/>
              <a:t> de </a:t>
            </a:r>
            <a:r>
              <a:rPr lang="es-ES" sz="5400" dirty="0" err="1"/>
              <a:t>Xamarin.Forms</a:t>
            </a:r>
            <a:r>
              <a:rPr lang="es-ES" sz="5400" dirty="0"/>
              <a:t> permiten definir la estructura visual del control.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E4421E-FFD3-E547-9B8C-52EF6C042A03}"/>
              </a:ext>
            </a:extLst>
          </p:cNvPr>
          <p:cNvSpPr txBox="1"/>
          <p:nvPr/>
        </p:nvSpPr>
        <p:spPr>
          <a:xfrm>
            <a:off x="13939024" y="93447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C78166-909F-A244-B5B8-B5F02EE67ED7}"/>
              </a:ext>
            </a:extLst>
          </p:cNvPr>
          <p:cNvSpPr/>
          <p:nvPr/>
        </p:nvSpPr>
        <p:spPr>
          <a:xfrm>
            <a:off x="4140738" y="6681021"/>
            <a:ext cx="17088170" cy="655564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="*"/&gt;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="Auto"/&gt;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PART_Background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Color}"/&gt;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PART_Glyph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Data="M30.561941,0L31.997,1.393004 10.467954,23.597999 0,15.350999 1.2379759,13.780992 10.287961,20.909952z"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ContentPresenter</a:t>
            </a:r>
            <a:endParaRPr lang="es-E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PART_Content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Content="{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Content}"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="Center"/&gt;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96019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posibilidades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La llegada a </a:t>
            </a:r>
            <a:r>
              <a:rPr lang="es-ES" sz="5400" dirty="0" err="1"/>
              <a:t>Xamarin.Forms</a:t>
            </a:r>
            <a:r>
              <a:rPr lang="es-ES" sz="5400" dirty="0"/>
              <a:t> de </a:t>
            </a:r>
            <a:r>
              <a:rPr lang="es-ES" sz="5400" dirty="0" err="1"/>
              <a:t>APIs</a:t>
            </a:r>
            <a:r>
              <a:rPr lang="es-ES" sz="5400" dirty="0"/>
              <a:t> de </a:t>
            </a:r>
            <a:r>
              <a:rPr lang="es-ES" sz="5400" dirty="0" err="1"/>
              <a:t>Brushes</a:t>
            </a:r>
            <a:r>
              <a:rPr lang="es-ES" sz="5400" dirty="0"/>
              <a:t> y </a:t>
            </a:r>
            <a:r>
              <a:rPr lang="es-ES" sz="5400" dirty="0" err="1"/>
              <a:t>Shapes</a:t>
            </a:r>
            <a:r>
              <a:rPr lang="es-ES" sz="5400" dirty="0"/>
              <a:t> permiten dibujar y “colorear” prácticamente lo que necesitemos aumentando las posibilidades de crear controles.</a:t>
            </a:r>
          </a:p>
          <a:p>
            <a:endParaRPr lang="es-ES" sz="5400" dirty="0"/>
          </a:p>
          <a:p>
            <a:pPr algn="ctr"/>
            <a:r>
              <a:rPr lang="es-ES" sz="4400" i="1" dirty="0"/>
              <a:t>Piensa un poco, ¿Cómo compondrías un Slider?. Es una línea, con una elipse que podemos mover.</a:t>
            </a:r>
          </a:p>
          <a:p>
            <a:pPr algn="ctr"/>
            <a:r>
              <a:rPr lang="es-ES" sz="4400" i="1" dirty="0"/>
              <a:t>¿Y un </a:t>
            </a:r>
            <a:r>
              <a:rPr lang="es-ES" sz="4400" i="1" dirty="0" err="1"/>
              <a:t>CheckBox</a:t>
            </a:r>
            <a:r>
              <a:rPr lang="es-ES" sz="4400" i="1" dirty="0"/>
              <a:t>?. Al final es un rectángulo para dibujar el fondo junto con un indicador de marcado.</a:t>
            </a:r>
          </a:p>
        </p:txBody>
      </p:sp>
    </p:spTree>
    <p:extLst>
      <p:ext uri="{BB962C8B-B14F-4D97-AF65-F5344CB8AC3E}">
        <p14:creationId xmlns:p14="http://schemas.microsoft.com/office/powerpoint/2010/main" val="221566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controles usando </a:t>
            </a:r>
            <a:r>
              <a:rPr lang="es-ES" sz="4400" dirty="0" err="1"/>
              <a:t>Custom</a:t>
            </a:r>
            <a:r>
              <a:rPr lang="es-ES" sz="4400" dirty="0"/>
              <a:t> </a:t>
            </a:r>
            <a:r>
              <a:rPr lang="es-ES" sz="4400" dirty="0" err="1"/>
              <a:t>Renderers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controles usando </a:t>
            </a:r>
            <a:r>
              <a:rPr lang="es-ES" sz="4400" dirty="0" err="1"/>
              <a:t>SkiaSharp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</a:t>
            </a:r>
            <a:r>
              <a:rPr lang="es-ES" sz="4400" dirty="0" err="1"/>
              <a:t>Custom</a:t>
            </a:r>
            <a:r>
              <a:rPr lang="es-ES" sz="4400" dirty="0"/>
              <a:t> </a:t>
            </a:r>
            <a:r>
              <a:rPr lang="es-ES" sz="4400" dirty="0" err="1"/>
              <a:t>Controls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Creando </a:t>
            </a:r>
            <a:r>
              <a:rPr lang="es-ES" sz="4400" dirty="0" err="1"/>
              <a:t>Templated</a:t>
            </a:r>
            <a:r>
              <a:rPr lang="es-ES" sz="4400" dirty="0"/>
              <a:t> </a:t>
            </a:r>
            <a:r>
              <a:rPr lang="es-ES" sz="4400" dirty="0" err="1"/>
              <a:t>Controls</a:t>
            </a:r>
            <a:r>
              <a:rPr lang="es-ES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Trucos y consejos para crear controles.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Aspectos a tener en cuenta (rendimiento, etc.).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4400" dirty="0"/>
              <a:t>Preguntas &amp; Respuestas.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014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El elemento llamado </a:t>
            </a:r>
            <a:r>
              <a:rPr lang="es-ES" sz="5400" b="1" dirty="0" err="1"/>
              <a:t>ContentPresenter</a:t>
            </a:r>
            <a:r>
              <a:rPr lang="es-ES" sz="5400" dirty="0"/>
              <a:t>, que a menudo se usa dentro de las plantillas de control, es un elemento que permite insertar contenido en tiempo de ejecución.</a:t>
            </a:r>
          </a:p>
          <a:p>
            <a:endParaRPr lang="es-ES" sz="5400" dirty="0"/>
          </a:p>
          <a:p>
            <a:r>
              <a:rPr lang="es-ES" sz="5400" dirty="0"/>
              <a:t>Por otro lado, la extensión de marcado </a:t>
            </a:r>
            <a:r>
              <a:rPr lang="es-ES" sz="5400" b="1" dirty="0" err="1"/>
              <a:t>TemplateBinding</a:t>
            </a:r>
            <a:r>
              <a:rPr lang="es-ES" sz="5400" dirty="0"/>
              <a:t> enlaza una propiedad de un elemento que se encuentra en una clase </a:t>
            </a:r>
            <a:r>
              <a:rPr lang="es-ES" sz="5400" dirty="0" err="1"/>
              <a:t>ControlTemplate</a:t>
            </a:r>
            <a:r>
              <a:rPr lang="es-ES" sz="5400" dirty="0"/>
              <a:t> a una propiedad pública definida por el control personalizado.</a:t>
            </a:r>
          </a:p>
        </p:txBody>
      </p:sp>
    </p:spTree>
    <p:extLst>
      <p:ext uri="{BB962C8B-B14F-4D97-AF65-F5344CB8AC3E}">
        <p14:creationId xmlns:p14="http://schemas.microsoft.com/office/powerpoint/2010/main" val="535641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4198639"/>
          </a:xfrm>
        </p:spPr>
        <p:txBody>
          <a:bodyPr>
            <a:normAutofit/>
          </a:bodyPr>
          <a:lstStyle/>
          <a:p>
            <a:r>
              <a:rPr lang="es-ES" sz="5400" dirty="0"/>
              <a:t>Una vez que se crearon las instancias de una plantilla de control, se llama al método </a:t>
            </a:r>
            <a:r>
              <a:rPr lang="es-ES" sz="5400" b="1" dirty="0" err="1"/>
              <a:t>OnApplyTemplate</a:t>
            </a:r>
            <a:r>
              <a:rPr lang="es-ES" sz="5400" dirty="0"/>
              <a:t> de la plantilla. </a:t>
            </a:r>
          </a:p>
          <a:p>
            <a:r>
              <a:rPr lang="es-ES" sz="5400" dirty="0"/>
              <a:t>En este método podemos usar el método </a:t>
            </a:r>
            <a:r>
              <a:rPr lang="es-ES" sz="5400" b="1" dirty="0" err="1"/>
              <a:t>GetTemplateChild</a:t>
            </a:r>
            <a:r>
              <a:rPr lang="es-ES" sz="5400" dirty="0"/>
              <a:t> para acceder a las </a:t>
            </a:r>
            <a:r>
              <a:rPr lang="es-ES" sz="5400" dirty="0" err="1"/>
              <a:t>views</a:t>
            </a:r>
            <a:r>
              <a:rPr lang="es-ES" sz="5400" dirty="0"/>
              <a:t> que componen el control.</a:t>
            </a:r>
          </a:p>
        </p:txBody>
      </p:sp>
    </p:spTree>
    <p:extLst>
      <p:ext uri="{BB962C8B-B14F-4D97-AF65-F5344CB8AC3E}">
        <p14:creationId xmlns:p14="http://schemas.microsoft.com/office/powerpoint/2010/main" val="568410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5400" dirty="0"/>
              <a:t>Para obtener el mejor rendimiento posible: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Normalmente se accede a los elementos de la plantilla de control para operaciones genéricas relacionadas con asignar tamaños, posiciones o propiedades básicas como colores. Usa elementos base. De esta forma, si se modifica la plantilla no tiene impacto.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No accedas a elementos de la plantilla si no vas a utilizarlos.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5400" dirty="0"/>
              <a:t>Crear controles que implementen </a:t>
            </a:r>
            <a:r>
              <a:rPr lang="es-ES" sz="5400" b="1" dirty="0" err="1"/>
              <a:t>IDisposable</a:t>
            </a:r>
            <a:r>
              <a:rPr lang="es-ES" sz="5400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13942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Sencillo de crear. No requiere conocimientos específicos de plataforma, todo se crea usando la abstracción de </a:t>
            </a:r>
            <a:r>
              <a:rPr lang="es-ES" sz="4000" dirty="0" err="1"/>
              <a:t>Xamarin.Forms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Definir el control una única vez para todas las plataformas.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¡Permite no solo personalizar el control vía propiedades, sino acceder a la plantilla y modificar cualquier cosa!.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r>
              <a:rPr lang="es-ES" sz="4000" b="1" dirty="0"/>
              <a:t>Contras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para definir un control, lo creamos vía composición usando 5 vistas de </a:t>
            </a:r>
            <a:r>
              <a:rPr lang="es-ES" sz="4000" dirty="0" err="1"/>
              <a:t>Xamarin.Forms</a:t>
            </a:r>
            <a:r>
              <a:rPr lang="es-ES" sz="4000" dirty="0"/>
              <a:t>, se requiere instanciar esas 5 vistas con un impacto en el rendimiento.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4182087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Otros factores a tener en cuenta</a:t>
            </a:r>
          </a:p>
        </p:txBody>
      </p:sp>
    </p:spTree>
    <p:extLst>
      <p:ext uri="{BB962C8B-B14F-4D97-AF65-F5344CB8AC3E}">
        <p14:creationId xmlns:p14="http://schemas.microsoft.com/office/powerpoint/2010/main" val="3917032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773" y="1258532"/>
            <a:ext cx="7010534" cy="32446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tener en cuenta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777" y="4876800"/>
            <a:ext cx="7010532" cy="75708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El rendimiento en Custom Renderers es el que obtenemos con código nativo, y como general, muy alto.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Dependiendo de la complejidad del control nativo (elementos a instanciar, dependencias, etc.) es posible conseguir resultados similares o mejores con SkiaSharp.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3400">
                <a:solidFill>
                  <a:schemeClr val="tx1"/>
                </a:solidFill>
              </a:rPr>
              <a:t>El rendimiento de Custom Controls y Templated Controls radica en la complejidad de la jerarquía visual necesaria para crear el control. Rendimiento similar. Si es posible, permitir el uso de plantilla de control.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7507" y="0"/>
            <a:ext cx="15104905" cy="13716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6708" y="1115568"/>
            <a:ext cx="13167339" cy="1147837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A392D60-9399-0A45-8573-8E0BAB4E6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305" y="4009426"/>
            <a:ext cx="10635307" cy="62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 &amp; Respuestas</a:t>
            </a:r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Creando controles usando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457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077" y="1691765"/>
            <a:ext cx="8770023" cy="12047934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4046022" y="3737642"/>
            <a:ext cx="101770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Xamarin.Forms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abstracciones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elementos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Posteriormente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abstracción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ofreciendo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mecanismos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5DFFB3-9468-2141-99C9-57E77C882027}"/>
              </a:ext>
            </a:extLst>
          </p:cNvPr>
          <p:cNvSpPr txBox="1">
            <a:spLocks/>
          </p:cNvSpPr>
          <p:nvPr/>
        </p:nvSpPr>
        <p:spPr>
          <a:xfrm>
            <a:off x="4140738" y="2162435"/>
            <a:ext cx="18565384" cy="157520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466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  <a:cs typeface="+mj-cs"/>
              </a:defRPr>
            </a:lvl1pPr>
          </a:lstStyle>
          <a:p>
            <a:r>
              <a:rPr lang="es-ES" dirty="0"/>
              <a:t>Abstracciones</a:t>
            </a:r>
          </a:p>
        </p:txBody>
      </p:sp>
    </p:spTree>
    <p:extLst>
      <p:ext uri="{BB962C8B-B14F-4D97-AF65-F5344CB8AC3E}">
        <p14:creationId xmlns:p14="http://schemas.microsoft.com/office/powerpoint/2010/main" val="10893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02" y="1668333"/>
            <a:ext cx="21603783" cy="1330483"/>
          </a:xfrm>
        </p:spPr>
        <p:txBody>
          <a:bodyPr>
            <a:normAutofit/>
          </a:bodyPr>
          <a:lstStyle/>
          <a:p>
            <a:r>
              <a:rPr lang="en-US" sz="6400" dirty="0" err="1">
                <a:latin typeface="Calibri" panose="020F0502020204030204" pitchFamily="34" charset="0"/>
                <a:cs typeface="Calibri" panose="020F0502020204030204" pitchFamily="34" charset="0"/>
              </a:rPr>
              <a:t>Extendiendo</a:t>
            </a:r>
            <a:r>
              <a:rPr lang="en-US" sz="6400" dirty="0">
                <a:latin typeface="Calibri" panose="020F0502020204030204" pitchFamily="34" charset="0"/>
                <a:cs typeface="Calibri" panose="020F0502020204030204" pitchFamily="34" charset="0"/>
              </a:rPr>
              <a:t> un control en una </a:t>
            </a:r>
            <a:r>
              <a:rPr lang="en-US" sz="6400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endParaRPr lang="en-US" sz="6400" dirty="0">
              <a:solidFill>
                <a:srgbClr val="4A08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523900" y="2484874"/>
            <a:ext cx="21570790" cy="812747"/>
          </a:xfrm>
        </p:spPr>
        <p:txBody>
          <a:bodyPr>
            <a:normAutofit/>
          </a:bodyPr>
          <a:lstStyle/>
          <a:p>
            <a:r>
              <a:rPr lang="en-US" dirty="0" err="1"/>
              <a:t>Personalizando</a:t>
            </a:r>
            <a:r>
              <a:rPr lang="en-US" dirty="0"/>
              <a:t> la forma en la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renderizamos</a:t>
            </a:r>
            <a:r>
              <a:rPr lang="en-US" dirty="0"/>
              <a:t> un control</a:t>
            </a:r>
          </a:p>
        </p:txBody>
      </p:sp>
      <p:sp>
        <p:nvSpPr>
          <p:cNvPr id="6" name="Rectangle 2"/>
          <p:cNvSpPr/>
          <p:nvPr/>
        </p:nvSpPr>
        <p:spPr>
          <a:xfrm>
            <a:off x="1523900" y="3281226"/>
            <a:ext cx="22350545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53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828681" y="7428509"/>
            <a:ext cx="3454175" cy="3454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8" name="Rectangle 2"/>
          <p:cNvSpPr/>
          <p:nvPr/>
        </p:nvSpPr>
        <p:spPr>
          <a:xfrm>
            <a:off x="1434571" y="5797485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2290000" y="7670748"/>
            <a:ext cx="253154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34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2031870" y="8483497"/>
            <a:ext cx="304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24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031870" y="8368328"/>
            <a:ext cx="304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6095603" y="7769234"/>
            <a:ext cx="6908350" cy="89170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4" name="Rectangle 2"/>
          <p:cNvSpPr/>
          <p:nvPr/>
        </p:nvSpPr>
        <p:spPr>
          <a:xfrm>
            <a:off x="6603570" y="8660937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7" y="4944236"/>
            <a:ext cx="1838050" cy="1838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9" y="7321775"/>
            <a:ext cx="1838050" cy="1838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95" y="9699309"/>
            <a:ext cx="1843080" cy="184308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751208" y="5161199"/>
            <a:ext cx="4161097" cy="12904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9" name="Rectángulo 18"/>
          <p:cNvSpPr/>
          <p:nvPr/>
        </p:nvSpPr>
        <p:spPr>
          <a:xfrm>
            <a:off x="15751204" y="7576630"/>
            <a:ext cx="4161097" cy="1290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0" name="Rectángulo 19"/>
          <p:cNvSpPr/>
          <p:nvPr/>
        </p:nvSpPr>
        <p:spPr>
          <a:xfrm>
            <a:off x="15742001" y="10034422"/>
            <a:ext cx="4161097" cy="1290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1" name="Rectangle 2"/>
          <p:cNvSpPr/>
          <p:nvPr/>
        </p:nvSpPr>
        <p:spPr>
          <a:xfrm>
            <a:off x="16138940" y="5366365"/>
            <a:ext cx="3385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16254942" y="7802660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6254942" y="10210506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19912303" y="5776707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9903096" y="8240801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9894118" y="10704893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21703666" y="5353417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21697920" y="7891554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21697918" y="10330845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5765377" y="5170499"/>
            <a:ext cx="4161097" cy="12904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32" name="Rectangle 2"/>
          <p:cNvSpPr/>
          <p:nvPr/>
        </p:nvSpPr>
        <p:spPr>
          <a:xfrm>
            <a:off x="15901719" y="5395065"/>
            <a:ext cx="4092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1530948" y="4641130"/>
            <a:ext cx="26807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429" y="1742271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526427" y="2558813"/>
            <a:ext cx="21570790" cy="812747"/>
          </a:xfrm>
        </p:spPr>
        <p:txBody>
          <a:bodyPr>
            <a:normAutofit/>
          </a:bodyPr>
          <a:lstStyle/>
          <a:p>
            <a:r>
              <a:rPr lang="en-US" dirty="0" err="1"/>
              <a:t>Pasos</a:t>
            </a:r>
            <a:r>
              <a:rPr lang="en-US" dirty="0"/>
              <a:t> a </a:t>
            </a:r>
            <a:r>
              <a:rPr lang="en-US" dirty="0" err="1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1526427" y="3794983"/>
            <a:ext cx="22350545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5334" b="1" dirty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5334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5334" dirty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1828681" y="7428509"/>
            <a:ext cx="3454175" cy="345417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8" name="Rectangle 2"/>
          <p:cNvSpPr/>
          <p:nvPr/>
        </p:nvSpPr>
        <p:spPr>
          <a:xfrm>
            <a:off x="1526427" y="5974189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2290000" y="7670748"/>
            <a:ext cx="253154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34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2031870" y="8483497"/>
            <a:ext cx="304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24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031870" y="8368328"/>
            <a:ext cx="3047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6095603" y="7769234"/>
            <a:ext cx="6908350" cy="89170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4" name="Rectangle 2"/>
          <p:cNvSpPr/>
          <p:nvPr/>
        </p:nvSpPr>
        <p:spPr>
          <a:xfrm>
            <a:off x="6603570" y="8660937"/>
            <a:ext cx="5892416" cy="99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4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934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7" y="4944236"/>
            <a:ext cx="1838050" cy="18380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9" y="7321775"/>
            <a:ext cx="1838050" cy="1838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95" y="9699309"/>
            <a:ext cx="1843080" cy="184308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751208" y="5161199"/>
            <a:ext cx="4161097" cy="12904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19" name="Rectángulo 18"/>
          <p:cNvSpPr/>
          <p:nvPr/>
        </p:nvSpPr>
        <p:spPr>
          <a:xfrm>
            <a:off x="15751204" y="7576630"/>
            <a:ext cx="4161097" cy="12904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0" name="Rectángulo 19"/>
          <p:cNvSpPr/>
          <p:nvPr/>
        </p:nvSpPr>
        <p:spPr>
          <a:xfrm>
            <a:off x="15742001" y="10034422"/>
            <a:ext cx="4161097" cy="12904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21" name="Rectangle 2"/>
          <p:cNvSpPr/>
          <p:nvPr/>
        </p:nvSpPr>
        <p:spPr>
          <a:xfrm>
            <a:off x="16138940" y="5366365"/>
            <a:ext cx="3385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16254942" y="7802660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6254942" y="10210506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19912303" y="5776707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9903096" y="8240801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9894118" y="10704893"/>
            <a:ext cx="1828681" cy="2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21697920" y="7891554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21697918" y="10330845"/>
            <a:ext cx="268449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4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5765377" y="5170499"/>
            <a:ext cx="4161097" cy="12904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4"/>
          </a:p>
        </p:txBody>
      </p:sp>
      <p:sp>
        <p:nvSpPr>
          <p:cNvPr id="32" name="Rectangle 2"/>
          <p:cNvSpPr/>
          <p:nvPr/>
        </p:nvSpPr>
        <p:spPr>
          <a:xfrm>
            <a:off x="15901719" y="5395065"/>
            <a:ext cx="4092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1697917" y="5224886"/>
            <a:ext cx="26807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651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1401934" y="1608891"/>
            <a:ext cx="21603783" cy="13304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01936" y="2533000"/>
            <a:ext cx="21570790" cy="8127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734" dirty="0" err="1"/>
              <a:t>Pasos</a:t>
            </a:r>
            <a:r>
              <a:rPr lang="en-US" sz="3734" dirty="0"/>
              <a:t> a </a:t>
            </a:r>
            <a:r>
              <a:rPr lang="en-US" sz="3734" dirty="0" err="1"/>
              <a:t>seguir</a:t>
            </a:r>
            <a:endParaRPr lang="en-US" sz="3734" dirty="0"/>
          </a:p>
        </p:txBody>
      </p:sp>
      <p:sp>
        <p:nvSpPr>
          <p:cNvPr id="5" name="Rectangle 2"/>
          <p:cNvSpPr/>
          <p:nvPr/>
        </p:nvSpPr>
        <p:spPr>
          <a:xfrm>
            <a:off x="1401936" y="4399981"/>
            <a:ext cx="20961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en la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6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6400" dirty="0" err="1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endParaRPr lang="en-US" sz="6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401936" y="5579988"/>
            <a:ext cx="21603783" cy="4196662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53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5334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53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5334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13816700" y="6451627"/>
            <a:ext cx="1851668" cy="36733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3687657" y="10124945"/>
            <a:ext cx="9989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4800" dirty="0" err="1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sz="4800" dirty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3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2701</Words>
  <Application>Microsoft Macintosh PowerPoint</Application>
  <PresentationFormat>Personalizado</PresentationFormat>
  <Paragraphs>336</Paragraphs>
  <Slides>47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Exo</vt:lpstr>
      <vt:lpstr>Helvetica Light</vt:lpstr>
      <vt:lpstr>Segoe UI</vt:lpstr>
      <vt:lpstr>Wingdings</vt:lpstr>
      <vt:lpstr>Tema de Office</vt:lpstr>
      <vt:lpstr>Creando controles para Xamarin.Forms</vt:lpstr>
      <vt:lpstr>Presentación de PowerPoint</vt:lpstr>
      <vt:lpstr>Presentación de PowerPoint</vt:lpstr>
      <vt:lpstr>¿Qué vamos a ver?</vt:lpstr>
      <vt:lpstr>Creando controles usando Custom Renderers</vt:lpstr>
      <vt:lpstr>Presentación de PowerPoint</vt:lpstr>
      <vt:lpstr>Extendiendo un control en una plataforma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A tener en cuenta</vt:lpstr>
      <vt:lpstr>A tener en cuenta</vt:lpstr>
      <vt:lpstr>A tener en cuenta</vt:lpstr>
      <vt:lpstr>A tener en cuenta</vt:lpstr>
      <vt:lpstr>Pros y contras</vt:lpstr>
      <vt:lpstr>Creando controles usando SkiaSharp</vt:lpstr>
      <vt:lpstr>SkiaSharp</vt:lpstr>
      <vt:lpstr>Usar SkiaSharp: Añadir la librería</vt:lpstr>
      <vt:lpstr>Usar SkiaSharp: El Canvas</vt:lpstr>
      <vt:lpstr>Usar SkiaSharp: Dibujando</vt:lpstr>
      <vt:lpstr>Usar SkiaSharp: Paint</vt:lpstr>
      <vt:lpstr>Usar SkiaSharp: Manipular el Canvas</vt:lpstr>
      <vt:lpstr>Usar SkiaSharp: User Input</vt:lpstr>
      <vt:lpstr>Crear controles con SkiaSharp</vt:lpstr>
      <vt:lpstr>A tener en cuenta</vt:lpstr>
      <vt:lpstr>Pros y contras</vt:lpstr>
      <vt:lpstr>Creando controles personalizados</vt:lpstr>
      <vt:lpstr>Crear controles personalizados</vt:lpstr>
      <vt:lpstr>¡Más posibilidades!</vt:lpstr>
      <vt:lpstr>A tener en cuenta</vt:lpstr>
      <vt:lpstr>Pros y contras</vt:lpstr>
      <vt:lpstr>Creando Templated Controls</vt:lpstr>
      <vt:lpstr>¿Permitir personalizar todo?</vt:lpstr>
      <vt:lpstr>ControlTemplate</vt:lpstr>
      <vt:lpstr>Más posibilidades</vt:lpstr>
      <vt:lpstr>Templated Control</vt:lpstr>
      <vt:lpstr>Templated Control</vt:lpstr>
      <vt:lpstr>A tener en cuenta</vt:lpstr>
      <vt:lpstr>Pros y contras</vt:lpstr>
      <vt:lpstr>Otros factores a tener en cuenta</vt:lpstr>
      <vt:lpstr>A tener en cuenta</vt:lpstr>
      <vt:lpstr>Preguntas &amp; Respuestas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Creando controles para Xamarin.Forms</dc:title>
  <dc:creator>Javier Suárez Ruiz</dc:creator>
  <cp:lastModifiedBy>Javier Suárez Ruiz</cp:lastModifiedBy>
  <cp:revision>3</cp:revision>
  <dcterms:created xsi:type="dcterms:W3CDTF">2020-09-23T16:43:12Z</dcterms:created>
  <dcterms:modified xsi:type="dcterms:W3CDTF">2020-09-28T16:35:07Z</dcterms:modified>
</cp:coreProperties>
</file>